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Bahij TheSansArabic Plain" panose="02040503050201020203" charset="-78"/>
      <p:regular r:id="rId5"/>
    </p:embeddedFont>
    <p:embeddedFont>
      <p:font typeface="Bahij TheSansArabic Bold" panose="02040503050201020203" charset="-78"/>
      <p:regular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p:scale>
          <a:sx n="90" d="100"/>
          <a:sy n="90" d="100"/>
        </p:scale>
        <p:origin x="1910" y="-1829"/>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23/09/20</a:t>
            </a:fld>
            <a:endParaRPr lang="en-US"/>
          </a:p>
        </p:txBody>
      </p:sp>
      <p:sp>
        <p:nvSpPr>
          <p:cNvPr id="4" name="Footer Placeholder 3">
            <a:extLst>
              <a:ext uri="{FF2B5EF4-FFF2-40B4-BE49-F238E27FC236}">
                <a16:creationId xmlns:a16="http://schemas.microsoft.com/office/drawing/2014/main"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23/09/20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23/09/20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23/09/20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23/09/20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23/09/20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23/09/20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23/09/20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9" name="TextBox 28">
            <a:extLst>
              <a:ext uri="{FF2B5EF4-FFF2-40B4-BE49-F238E27FC236}">
                <a16:creationId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Master's thesis summary entitled</a:t>
            </a:r>
          </a:p>
        </p:txBody>
      </p:sp>
      <p:sp>
        <p:nvSpPr>
          <p:cNvPr id="30" name="Text Placeholder 27">
            <a:extLst>
              <a:ext uri="{FF2B5EF4-FFF2-40B4-BE49-F238E27FC236}">
                <a16:creationId xmlns:a16="http://schemas.microsoft.com/office/drawing/2014/main"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a16="http://schemas.microsoft.com/office/drawing/2014/main"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a16="http://schemas.microsoft.com/office/drawing/2014/main" id="{2EA6C20E-C98F-46D6-9AFE-2F33FD40E145}"/>
              </a:ext>
            </a:extLst>
          </p:cNvPr>
          <p:cNvSpPr txBox="1"/>
          <p:nvPr userDrawn="1"/>
        </p:nvSpPr>
        <p:spPr>
          <a:xfrm>
            <a:off x="4743403" y="3964146"/>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8" name="TextBox 57">
            <a:extLst>
              <a:ext uri="{FF2B5EF4-FFF2-40B4-BE49-F238E27FC236}">
                <a16:creationId xmlns:a16="http://schemas.microsoft.com/office/drawing/2014/main" id="{EC4A9BDA-A201-4677-B2DB-CEE4E44966F1}"/>
              </a:ext>
            </a:extLst>
          </p:cNvPr>
          <p:cNvSpPr txBox="1"/>
          <p:nvPr userDrawn="1"/>
        </p:nvSpPr>
        <p:spPr>
          <a:xfrm>
            <a:off x="1012403" y="3962223"/>
            <a:ext cx="1394613" cy="361637"/>
          </a:xfrm>
          <a:prstGeom prst="rect">
            <a:avLst/>
          </a:prstGeom>
          <a:noFill/>
        </p:spPr>
        <p:txBody>
          <a:bodyPr wrap="none" rtlCol="0">
            <a:spAutoFit/>
          </a:bodyPr>
          <a:lstStyle/>
          <a:p>
            <a:pPr marL="0" marR="67945" algn="ctr" rtl="1">
              <a:lnSpc>
                <a:spcPts val="2090"/>
              </a:lnSpc>
              <a:spcBef>
                <a:spcPts val="9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Co-Supervisor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a16="http://schemas.microsoft.com/office/drawing/2014/main"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a16="http://schemas.microsoft.com/office/drawing/2014/main" id="{0D0C1E8B-84C2-4191-9605-0A964225FD72}"/>
              </a:ext>
            </a:extLst>
          </p:cNvPr>
          <p:cNvSpPr>
            <a:spLocks noGrp="1"/>
          </p:cNvSpPr>
          <p:nvPr>
            <p:ph type="body" sz="quarter" idx="19" hasCustomPrompt="1"/>
          </p:nvPr>
        </p:nvSpPr>
        <p:spPr>
          <a:xfrm>
            <a:off x="4126176" y="4251869"/>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4" name="Text Placeholder 53">
            <a:extLst>
              <a:ext uri="{FF2B5EF4-FFF2-40B4-BE49-F238E27FC236}">
                <a16:creationId xmlns:a16="http://schemas.microsoft.com/office/drawing/2014/main" id="{F4200654-1677-4B9C-A594-BC53221D008A}"/>
              </a:ext>
            </a:extLst>
          </p:cNvPr>
          <p:cNvSpPr>
            <a:spLocks noGrp="1"/>
          </p:cNvSpPr>
          <p:nvPr>
            <p:ph type="body" sz="quarter" idx="21" hasCustomPrompt="1"/>
          </p:nvPr>
        </p:nvSpPr>
        <p:spPr>
          <a:xfrm>
            <a:off x="247593" y="4251869"/>
            <a:ext cx="2924232"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co-Supervisor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a16="http://schemas.microsoft.com/office/drawing/2014/main"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a16="http://schemas.microsoft.com/office/drawing/2014/main"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a16="http://schemas.microsoft.com/office/drawing/2014/main"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a16="http://schemas.microsoft.com/office/drawing/2014/main"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a16="http://schemas.microsoft.com/office/drawing/2014/main"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a16="http://schemas.microsoft.com/office/drawing/2014/main" id="{B284C31D-FB24-4AFA-AE6A-77A29A6180CD}"/>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a16="http://schemas.microsoft.com/office/drawing/2014/main"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a16="http://schemas.microsoft.com/office/drawing/2014/main"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رسالة ماجستير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a16="http://schemas.microsoft.com/office/drawing/2014/main" id="{191855FF-ABC9-4134-A8AD-1E51E12CBF5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a16="http://schemas.microsoft.com/office/drawing/2014/main" id="{2A5F8E24-BD32-45CB-809A-0BF93017DC7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a16="http://schemas.microsoft.com/office/drawing/2014/main"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a16="http://schemas.microsoft.com/office/drawing/2014/main" id="{8553ADBB-891B-48B5-82EB-BEB3E0A8500F}"/>
              </a:ext>
            </a:extLst>
          </p:cNvPr>
          <p:cNvSpPr txBox="1"/>
          <p:nvPr userDrawn="1"/>
        </p:nvSpPr>
        <p:spPr>
          <a:xfrm>
            <a:off x="4896521" y="3833053"/>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7" name="TextBox 56">
            <a:extLst>
              <a:ext uri="{FF2B5EF4-FFF2-40B4-BE49-F238E27FC236}">
                <a16:creationId xmlns:a16="http://schemas.microsoft.com/office/drawing/2014/main" id="{DE9E32B1-D780-42FC-8B09-B7ED2E193433}"/>
              </a:ext>
            </a:extLst>
          </p:cNvPr>
          <p:cNvSpPr txBox="1"/>
          <p:nvPr userDrawn="1"/>
        </p:nvSpPr>
        <p:spPr>
          <a:xfrm>
            <a:off x="940916" y="3826641"/>
            <a:ext cx="1631858" cy="361637"/>
          </a:xfrm>
          <a:prstGeom prst="rect">
            <a:avLst/>
          </a:prstGeom>
          <a:noFill/>
        </p:spPr>
        <p:txBody>
          <a:bodyPr wrap="none" rtlCol="0">
            <a:spAutoFit/>
          </a:bodyPr>
          <a:lstStyle/>
          <a:p>
            <a:pPr marL="0" marR="68580" algn="ctr" rtl="1">
              <a:lnSpc>
                <a:spcPts val="2090"/>
              </a:lnSpc>
              <a:spcBef>
                <a:spcPts val="9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r>
              <a:rPr lang="ar-SA" sz="1400" spc="145" dirty="0">
                <a:solidFill>
                  <a:schemeClr val="accent3"/>
                </a:solidFill>
                <a:effectLst/>
                <a:latin typeface="Bahij TheSansArabic Bold" panose="02040503050201020203" pitchFamily="18" charset="-78"/>
                <a:cs typeface="Bahij TheSansArabic Bold" panose="02040503050201020203" pitchFamily="18" charset="-78"/>
              </a:rPr>
              <a:t> </a:t>
            </a: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المشارك</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a16="http://schemas.microsoft.com/office/drawing/2014/main"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a16="http://schemas.microsoft.com/office/drawing/2014/main"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a16="http://schemas.microsoft.com/office/drawing/2014/main" id="{33E4BFE2-E7C4-42A1-857C-965CB01E5066}"/>
              </a:ext>
            </a:extLst>
          </p:cNvPr>
          <p:cNvSpPr>
            <a:spLocks noGrp="1"/>
          </p:cNvSpPr>
          <p:nvPr>
            <p:ph type="body" sz="quarter" idx="18" hasCustomPrompt="1"/>
          </p:nvPr>
        </p:nvSpPr>
        <p:spPr>
          <a:xfrm>
            <a:off x="4215045" y="4212628"/>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2" name="Text Placeholder 53">
            <a:extLst>
              <a:ext uri="{FF2B5EF4-FFF2-40B4-BE49-F238E27FC236}">
                <a16:creationId xmlns:a16="http://schemas.microsoft.com/office/drawing/2014/main" id="{C250F4FD-B69B-48A7-90C3-7421D8BFD837}"/>
              </a:ext>
            </a:extLst>
          </p:cNvPr>
          <p:cNvSpPr>
            <a:spLocks noGrp="1"/>
          </p:cNvSpPr>
          <p:nvPr>
            <p:ph type="body" sz="quarter" idx="20" hasCustomPrompt="1"/>
          </p:nvPr>
        </p:nvSpPr>
        <p:spPr>
          <a:xfrm>
            <a:off x="316305" y="4206176"/>
            <a:ext cx="2881080" cy="232360"/>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المشارك باللغة العربية</a:t>
            </a:r>
            <a:endParaRPr lang="en-US" dirty="0"/>
          </a:p>
        </p:txBody>
      </p:sp>
      <p:sp>
        <p:nvSpPr>
          <p:cNvPr id="76" name="Text Placeholder 53">
            <a:extLst>
              <a:ext uri="{FF2B5EF4-FFF2-40B4-BE49-F238E27FC236}">
                <a16:creationId xmlns:a16="http://schemas.microsoft.com/office/drawing/2014/main"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a16="http://schemas.microsoft.com/office/drawing/2014/main"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a16="http://schemas.microsoft.com/office/drawing/2014/main"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a16="http://schemas.microsoft.com/office/drawing/2014/main"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a16="http://schemas.microsoft.com/office/drawing/2014/main"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a16="http://schemas.microsoft.com/office/drawing/2014/main"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a16="http://schemas.microsoft.com/office/drawing/2014/main"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a16="http://schemas.microsoft.com/office/drawing/2014/main" id="{B39845D8-473B-4A11-8F3F-9A0FF9B2DB8A}"/>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a16="http://schemas.microsoft.com/office/drawing/2014/main"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23/09/20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23/09/20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23/09/20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23/09/20</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D744AAE-CA0D-4F7D-AD02-1C59D49B608D}"/>
              </a:ext>
            </a:extLst>
          </p:cNvPr>
          <p:cNvSpPr>
            <a:spLocks noGrp="1"/>
          </p:cNvSpPr>
          <p:nvPr>
            <p:ph type="body" sz="quarter" idx="10"/>
          </p:nvPr>
        </p:nvSpPr>
        <p:spPr/>
        <p:txBody>
          <a:bodyPr/>
          <a:lstStyle/>
          <a:p>
            <a:r>
              <a:rPr lang="ar-SY" sz="2000" dirty="0"/>
              <a:t>تطوير واختبار نظام محمول لتوليد مياه صالحة للشرب من الهواء </a:t>
            </a:r>
            <a:r>
              <a:rPr lang="ar-SY" sz="2000" dirty="0" smtClean="0"/>
              <a:t>الجوي</a:t>
            </a:r>
            <a:endParaRPr lang="en-US" sz="2000" dirty="0"/>
          </a:p>
        </p:txBody>
      </p:sp>
      <p:sp>
        <p:nvSpPr>
          <p:cNvPr id="8" name="Text Placeholder 7">
            <a:extLst>
              <a:ext uri="{FF2B5EF4-FFF2-40B4-BE49-F238E27FC236}">
                <a16:creationId xmlns:a16="http://schemas.microsoft.com/office/drawing/2014/main" id="{E62F10BC-81F5-48DA-BD00-41EDF679AF1F}"/>
              </a:ext>
            </a:extLst>
          </p:cNvPr>
          <p:cNvSpPr>
            <a:spLocks noGrp="1"/>
          </p:cNvSpPr>
          <p:nvPr>
            <p:ph type="body" sz="quarter" idx="12"/>
          </p:nvPr>
        </p:nvSpPr>
        <p:spPr/>
        <p:txBody>
          <a:bodyPr/>
          <a:lstStyle/>
          <a:p>
            <a:r>
              <a:rPr lang="ar-SY" dirty="0" smtClean="0"/>
              <a:t>المهندس ميلاد يوسف ابراهيم</a:t>
            </a:r>
            <a:endParaRPr lang="en-US" dirty="0"/>
          </a:p>
        </p:txBody>
      </p:sp>
      <p:sp>
        <p:nvSpPr>
          <p:cNvPr id="9" name="Text Placeholder 8">
            <a:extLst>
              <a:ext uri="{FF2B5EF4-FFF2-40B4-BE49-F238E27FC236}">
                <a16:creationId xmlns:a16="http://schemas.microsoft.com/office/drawing/2014/main" id="{89EA46EF-14FC-4A32-BDDF-182621F90A35}"/>
              </a:ext>
            </a:extLst>
          </p:cNvPr>
          <p:cNvSpPr>
            <a:spLocks noGrp="1"/>
          </p:cNvSpPr>
          <p:nvPr>
            <p:ph type="body" sz="quarter" idx="18"/>
          </p:nvPr>
        </p:nvSpPr>
        <p:spPr>
          <a:xfrm>
            <a:off x="3977640" y="4212628"/>
            <a:ext cx="2467581" cy="225908"/>
          </a:xfrm>
        </p:spPr>
        <p:txBody>
          <a:bodyPr/>
          <a:lstStyle/>
          <a:p>
            <a:r>
              <a:rPr lang="ar-SA" dirty="0"/>
              <a:t>الدكتور المهندس عيسى مراد</a:t>
            </a:r>
            <a:endParaRPr lang="en-US" dirty="0"/>
          </a:p>
        </p:txBody>
      </p:sp>
      <p:sp>
        <p:nvSpPr>
          <p:cNvPr id="10" name="Text Placeholder 9">
            <a:extLst>
              <a:ext uri="{FF2B5EF4-FFF2-40B4-BE49-F238E27FC236}">
                <a16:creationId xmlns:a16="http://schemas.microsoft.com/office/drawing/2014/main" id="{1F35C5AC-0A5D-46D7-A7DB-7D940786A7A0}"/>
              </a:ext>
            </a:extLst>
          </p:cNvPr>
          <p:cNvSpPr>
            <a:spLocks noGrp="1"/>
          </p:cNvSpPr>
          <p:nvPr>
            <p:ph type="body" sz="quarter" idx="20"/>
          </p:nvPr>
        </p:nvSpPr>
        <p:spPr/>
        <p:txBody>
          <a:bodyPr/>
          <a:lstStyle/>
          <a:p>
            <a:r>
              <a:rPr lang="ar-SA" dirty="0"/>
              <a:t>الدكتور المهندس سمير حداد</a:t>
            </a:r>
            <a:endParaRPr lang="en-US" dirty="0"/>
          </a:p>
          <a:p>
            <a:endParaRPr lang="en-US" dirty="0"/>
          </a:p>
        </p:txBody>
      </p:sp>
      <p:sp>
        <p:nvSpPr>
          <p:cNvPr id="11" name="Text Placeholder 10">
            <a:extLst>
              <a:ext uri="{FF2B5EF4-FFF2-40B4-BE49-F238E27FC236}">
                <a16:creationId xmlns:a16="http://schemas.microsoft.com/office/drawing/2014/main" id="{4849D4E3-0ACF-407F-B436-AC742B20DCFF}"/>
              </a:ext>
            </a:extLst>
          </p:cNvPr>
          <p:cNvSpPr>
            <a:spLocks noGrp="1"/>
          </p:cNvSpPr>
          <p:nvPr>
            <p:ph type="body" sz="quarter" idx="22"/>
          </p:nvPr>
        </p:nvSpPr>
        <p:spPr/>
        <p:txBody>
          <a:bodyPr/>
          <a:lstStyle/>
          <a:p>
            <a:r>
              <a:rPr lang="ar-SA" dirty="0" smtClean="0"/>
              <a:t>قسم</a:t>
            </a:r>
            <a:r>
              <a:rPr lang="ar-SY" dirty="0" smtClean="0"/>
              <a:t> هندسة</a:t>
            </a:r>
            <a:r>
              <a:rPr lang="ar-SA" dirty="0" smtClean="0"/>
              <a:t> </a:t>
            </a:r>
            <a:r>
              <a:rPr lang="ar-SA" dirty="0"/>
              <a:t>الميكانيك العام</a:t>
            </a:r>
            <a:endParaRPr lang="en-US" dirty="0"/>
          </a:p>
          <a:p>
            <a:endParaRPr lang="en-US" dirty="0"/>
          </a:p>
        </p:txBody>
      </p:sp>
      <p:sp>
        <p:nvSpPr>
          <p:cNvPr id="12" name="Text Placeholder 11">
            <a:extLst>
              <a:ext uri="{FF2B5EF4-FFF2-40B4-BE49-F238E27FC236}">
                <a16:creationId xmlns:a16="http://schemas.microsoft.com/office/drawing/2014/main" id="{5D55014D-32ED-4B07-8EFB-7915D8D91CBC}"/>
              </a:ext>
            </a:extLst>
          </p:cNvPr>
          <p:cNvSpPr>
            <a:spLocks noGrp="1"/>
          </p:cNvSpPr>
          <p:nvPr>
            <p:ph type="body" sz="quarter" idx="23"/>
          </p:nvPr>
        </p:nvSpPr>
        <p:spPr/>
        <p:txBody>
          <a:bodyPr/>
          <a:lstStyle/>
          <a:p>
            <a:r>
              <a:rPr lang="ar-SY" dirty="0" smtClean="0"/>
              <a:t>هندسة حرارية</a:t>
            </a:r>
            <a:endParaRPr lang="en-US" dirty="0"/>
          </a:p>
        </p:txBody>
      </p:sp>
      <p:sp>
        <p:nvSpPr>
          <p:cNvPr id="13" name="Text Placeholder 12">
            <a:extLst>
              <a:ext uri="{FF2B5EF4-FFF2-40B4-BE49-F238E27FC236}">
                <a16:creationId xmlns:a16="http://schemas.microsoft.com/office/drawing/2014/main" id="{8F26A252-9E66-419F-95CD-78B429CA7294}"/>
              </a:ext>
            </a:extLst>
          </p:cNvPr>
          <p:cNvSpPr>
            <a:spLocks noGrp="1"/>
          </p:cNvSpPr>
          <p:nvPr>
            <p:ph type="body" sz="quarter" idx="29"/>
          </p:nvPr>
        </p:nvSpPr>
        <p:spPr>
          <a:xfrm>
            <a:off x="508794" y="6461082"/>
            <a:ext cx="5840412" cy="2860285"/>
          </a:xfrm>
        </p:spPr>
        <p:txBody>
          <a:bodyPr>
            <a:noAutofit/>
          </a:bodyPr>
          <a:lstStyle/>
          <a:p>
            <a:pPr algn="r"/>
            <a:r>
              <a:rPr lang="ar-SA" sz="800" b="1" dirty="0"/>
              <a:t>- خلفية البحث: </a:t>
            </a:r>
            <a:r>
              <a:rPr lang="ar-SY" sz="800" dirty="0"/>
              <a:t>تأمين مياه صالحة للشرب لمنطقة نائية في البادية السورية دون الاعتماد على الشبكة الكهربائية العامة</a:t>
            </a:r>
            <a:endParaRPr lang="en-US" sz="800" dirty="0"/>
          </a:p>
          <a:p>
            <a:pPr algn="r"/>
            <a:r>
              <a:rPr lang="ar-SA" sz="800" b="1" dirty="0"/>
              <a:t>- هدف البحث:</a:t>
            </a:r>
            <a:r>
              <a:rPr lang="ar-SA" sz="800" dirty="0"/>
              <a:t> يهدف البحث إلى دراسة عمل منظومة تقوم بتحويل الرطوبة النسبية في الهواء الى مياه عذبة صالحة للشرب وخالية من الشوائب والتي تعد الطريقة المناسبة لحل مشكلة قلة المياه العذبة في</a:t>
            </a:r>
            <a:r>
              <a:rPr lang="ar-SY" sz="800" dirty="0"/>
              <a:t> العالم وبالأخص في</a:t>
            </a:r>
            <a:r>
              <a:rPr lang="ar-SA" sz="800" dirty="0"/>
              <a:t> البادية السورية كونها منطقة نائية يصعب إيصال المياه العذبة اليها وهناك حاجة ملحة لإيصال مياه الشرب لبعض المناطق العسكرية والمدنية في البادية السورية.</a:t>
            </a:r>
            <a:endParaRPr lang="en-US" sz="800" dirty="0"/>
          </a:p>
          <a:p>
            <a:pPr algn="r"/>
            <a:r>
              <a:rPr lang="ar-SA" sz="800" b="1" dirty="0"/>
              <a:t>- المواد والطرائق: </a:t>
            </a:r>
            <a:r>
              <a:rPr lang="ar-SY" sz="800" dirty="0"/>
              <a:t>تم الاستعانة بمنظومة لتوليد المياه من الهواء وأجهزة لقياس الرطوبة ودرجة الحرارة وكمية المياه المنتجة خلال عام كامل وتم اختبار هذه المنظومة في الشروط المناخية للبادية السورية وهندستها عكسياً لبناء منظومة مشابهة ولكن بالشروط المناخية الجديدة وتطوير المنظومة ببناء نظام طاقة شمسية محمول يقوم بتأمين الطاقة الكهربائية اللازمة لعمل المنظومة </a:t>
            </a:r>
            <a:endParaRPr lang="en-US" sz="800" dirty="0"/>
          </a:p>
          <a:p>
            <a:pPr algn="r"/>
            <a:r>
              <a:rPr lang="ar-SA" sz="800" b="1" dirty="0"/>
              <a:t>- النتائج العملية:</a:t>
            </a:r>
            <a:r>
              <a:rPr lang="ar-SA" sz="800" dirty="0"/>
              <a:t> تم دراسة آلية عمل المنظومة وفق الشروط المناخية في سوريا وعند نسب منخفضة من الرطوبة النسبية ودرجة الحرارة لإنتاج مياه صالحة للشرب وزيادة كمية الإنتاج عند ارتفاع نسبة الرطوبة في الهواء، واختبار فعالية المنظومة في ظروف العمل المتغيرة.</a:t>
            </a:r>
            <a:endParaRPr lang="en-US" sz="800" dirty="0"/>
          </a:p>
          <a:p>
            <a:pPr algn="r"/>
            <a:r>
              <a:rPr lang="ar-SA" sz="800" dirty="0"/>
              <a:t>وتم تأمين مصدر طاقة كهربائية لتشغيل المنظومة عن طريق نظام طاقة كهرو شمسية قابل للتحريك لتصبح المنظومة متكاملة ذاتية التغذية تخدم هذه المناطق وتؤمن مياهاً صالحة للشرب بشكل متواصل.</a:t>
            </a:r>
            <a:endParaRPr lang="en-US" sz="800" dirty="0"/>
          </a:p>
          <a:p>
            <a:pPr algn="r"/>
            <a:r>
              <a:rPr lang="ar-SA" sz="800" b="1" dirty="0"/>
              <a:t>- الاستنتاجات: </a:t>
            </a:r>
            <a:r>
              <a:rPr lang="ar-SY" sz="800" dirty="0"/>
              <a:t>يمكن اعتماد هذه المنظومة لإنتاج مياه صالحة للشرب بمعدل 30 لتر في اليوم عند أسوأ الظروف المناخية</a:t>
            </a:r>
            <a:endParaRPr lang="en-US" sz="800" dirty="0"/>
          </a:p>
          <a:p>
            <a:pPr algn="r"/>
            <a:r>
              <a:rPr lang="ar-SA" sz="800" b="1" dirty="0"/>
              <a:t>- الكلمات المفتاحية: </a:t>
            </a:r>
            <a:r>
              <a:rPr lang="ar-SA" sz="800" dirty="0"/>
              <a:t>الرطوبة النسبية، صالحة للشرب، شوائب، فعالية المنظومة، البادية السورية، شروط مناخية، طاقة كهرو شمسية، ذاتية التغذية.</a:t>
            </a:r>
            <a:endParaRPr lang="en-US" sz="800" dirty="0"/>
          </a:p>
          <a:p>
            <a:pPr algn="r"/>
            <a:endParaRPr lang="en-US" sz="800" dirty="0"/>
          </a:p>
        </p:txBody>
      </p:sp>
    </p:spTree>
    <p:extLst>
      <p:ext uri="{BB962C8B-B14F-4D97-AF65-F5344CB8AC3E}">
        <p14:creationId xmlns:p14="http://schemas.microsoft.com/office/powerpoint/2010/main" val="2515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40BD67F-EDD6-46F0-B53B-E9235C47CAE7}"/>
              </a:ext>
            </a:extLst>
          </p:cNvPr>
          <p:cNvSpPr>
            <a:spLocks noGrp="1"/>
          </p:cNvSpPr>
          <p:nvPr>
            <p:ph type="body" sz="quarter" idx="11"/>
          </p:nvPr>
        </p:nvSpPr>
        <p:spPr>
          <a:xfrm>
            <a:off x="673521" y="2362875"/>
            <a:ext cx="5600700" cy="392691"/>
          </a:xfrm>
        </p:spPr>
        <p:txBody>
          <a:bodyPr>
            <a:normAutofit fontScale="55000" lnSpcReduction="20000"/>
          </a:bodyPr>
          <a:lstStyle/>
          <a:p>
            <a:r>
              <a:rPr lang="en-US" dirty="0"/>
              <a:t>Development and Testing of a Portable System to Generate Potable Water from Atmospheric </a:t>
            </a:r>
            <a:r>
              <a:rPr lang="en-US" dirty="0" smtClean="0"/>
              <a:t>Air</a:t>
            </a:r>
            <a:endParaRPr lang="en-US" dirty="0"/>
          </a:p>
        </p:txBody>
      </p:sp>
      <p:sp>
        <p:nvSpPr>
          <p:cNvPr id="8" name="Text Placeholder 7">
            <a:extLst>
              <a:ext uri="{FF2B5EF4-FFF2-40B4-BE49-F238E27FC236}">
                <a16:creationId xmlns:a16="http://schemas.microsoft.com/office/drawing/2014/main" id="{B4A9F9FB-C61B-42A7-B4AD-149B9865EF8B}"/>
              </a:ext>
            </a:extLst>
          </p:cNvPr>
          <p:cNvSpPr>
            <a:spLocks noGrp="1"/>
          </p:cNvSpPr>
          <p:nvPr>
            <p:ph type="body" sz="quarter" idx="13"/>
          </p:nvPr>
        </p:nvSpPr>
        <p:spPr/>
        <p:txBody>
          <a:bodyPr/>
          <a:lstStyle/>
          <a:p>
            <a:r>
              <a:rPr lang="en-US" b="1" dirty="0"/>
              <a:t>Eng. Milad Youssef Ibrahim </a:t>
            </a:r>
            <a:endParaRPr lang="en-US" dirty="0"/>
          </a:p>
          <a:p>
            <a:endParaRPr lang="en-US" dirty="0"/>
          </a:p>
        </p:txBody>
      </p:sp>
      <p:sp>
        <p:nvSpPr>
          <p:cNvPr id="9" name="Text Placeholder 8">
            <a:extLst>
              <a:ext uri="{FF2B5EF4-FFF2-40B4-BE49-F238E27FC236}">
                <a16:creationId xmlns:a16="http://schemas.microsoft.com/office/drawing/2014/main" id="{A0A635AE-0264-498F-A25F-4C63E698370D}"/>
              </a:ext>
            </a:extLst>
          </p:cNvPr>
          <p:cNvSpPr>
            <a:spLocks noGrp="1"/>
          </p:cNvSpPr>
          <p:nvPr>
            <p:ph type="body" sz="quarter" idx="19"/>
          </p:nvPr>
        </p:nvSpPr>
        <p:spPr/>
        <p:txBody>
          <a:bodyPr/>
          <a:lstStyle/>
          <a:p>
            <a:pPr rtl="1"/>
            <a:r>
              <a:rPr lang="en-US" b="1" dirty="0"/>
              <a:t>Dr. </a:t>
            </a:r>
            <a:r>
              <a:rPr lang="en-US" b="1" smtClean="0"/>
              <a:t>Issa</a:t>
            </a:r>
            <a:r>
              <a:rPr lang="en-US" b="1" dirty="0" smtClean="0"/>
              <a:t> </a:t>
            </a:r>
            <a:r>
              <a:rPr lang="en-US" b="1" dirty="0"/>
              <a:t>Morad </a:t>
            </a:r>
            <a:endParaRPr lang="en-US" dirty="0"/>
          </a:p>
        </p:txBody>
      </p:sp>
      <p:sp>
        <p:nvSpPr>
          <p:cNvPr id="10" name="Text Placeholder 9">
            <a:extLst>
              <a:ext uri="{FF2B5EF4-FFF2-40B4-BE49-F238E27FC236}">
                <a16:creationId xmlns:a16="http://schemas.microsoft.com/office/drawing/2014/main" id="{195478EF-0C4B-46B3-A214-90A04C653CA5}"/>
              </a:ext>
            </a:extLst>
          </p:cNvPr>
          <p:cNvSpPr>
            <a:spLocks noGrp="1"/>
          </p:cNvSpPr>
          <p:nvPr>
            <p:ph type="body" sz="quarter" idx="21"/>
          </p:nvPr>
        </p:nvSpPr>
        <p:spPr/>
        <p:txBody>
          <a:bodyPr/>
          <a:lstStyle/>
          <a:p>
            <a:r>
              <a:rPr lang="en-US" b="1" dirty="0"/>
              <a:t>Dr. Sameer Haddad </a:t>
            </a:r>
            <a:endParaRPr lang="en-US" dirty="0"/>
          </a:p>
          <a:p>
            <a:endParaRPr lang="en-US" dirty="0"/>
          </a:p>
        </p:txBody>
      </p:sp>
      <p:sp>
        <p:nvSpPr>
          <p:cNvPr id="11" name="Text Placeholder 10">
            <a:extLst>
              <a:ext uri="{FF2B5EF4-FFF2-40B4-BE49-F238E27FC236}">
                <a16:creationId xmlns:a16="http://schemas.microsoft.com/office/drawing/2014/main" id="{02EB3EE1-20B6-4BB3-B855-4123E6C6D919}"/>
              </a:ext>
            </a:extLst>
          </p:cNvPr>
          <p:cNvSpPr>
            <a:spLocks noGrp="1"/>
          </p:cNvSpPr>
          <p:nvPr>
            <p:ph type="body" sz="quarter" idx="22"/>
          </p:nvPr>
        </p:nvSpPr>
        <p:spPr/>
        <p:txBody>
          <a:bodyPr/>
          <a:lstStyle/>
          <a:p>
            <a:pPr rtl="0"/>
            <a:r>
              <a:rPr lang="en-US" dirty="0"/>
              <a:t>Department of General Mechanical </a:t>
            </a:r>
            <a:r>
              <a:rPr lang="en-US" dirty="0" smtClean="0"/>
              <a:t>Engineering</a:t>
            </a:r>
            <a:endParaRPr lang="en-US" dirty="0"/>
          </a:p>
        </p:txBody>
      </p:sp>
      <p:sp>
        <p:nvSpPr>
          <p:cNvPr id="12" name="Text Placeholder 11">
            <a:extLst>
              <a:ext uri="{FF2B5EF4-FFF2-40B4-BE49-F238E27FC236}">
                <a16:creationId xmlns:a16="http://schemas.microsoft.com/office/drawing/2014/main" id="{3CD07CDB-9454-41F8-9AE6-DE86120161F4}"/>
              </a:ext>
            </a:extLst>
          </p:cNvPr>
          <p:cNvSpPr>
            <a:spLocks noGrp="1"/>
          </p:cNvSpPr>
          <p:nvPr>
            <p:ph type="body" sz="quarter" idx="30"/>
          </p:nvPr>
        </p:nvSpPr>
        <p:spPr>
          <a:xfrm>
            <a:off x="519799" y="6084148"/>
            <a:ext cx="5840412" cy="3474720"/>
          </a:xfrm>
        </p:spPr>
        <p:txBody>
          <a:bodyPr>
            <a:normAutofit/>
          </a:bodyPr>
          <a:lstStyle/>
          <a:p>
            <a:r>
              <a:rPr lang="en-US" sz="800" b="1" dirty="0"/>
              <a:t>Research Background: </a:t>
            </a:r>
            <a:r>
              <a:rPr lang="en-US" sz="800" dirty="0"/>
              <a:t>Securing potable water for a remote area in the Syrian </a:t>
            </a:r>
            <a:r>
              <a:rPr lang="en-US" sz="800" dirty="0" err="1"/>
              <a:t>Badia</a:t>
            </a:r>
            <a:r>
              <a:rPr lang="en-US" sz="800" dirty="0"/>
              <a:t> without relying on the public electrical network</a:t>
            </a:r>
          </a:p>
          <a:p>
            <a:r>
              <a:rPr lang="en-US" sz="800" b="1" dirty="0"/>
              <a:t>Research Aim:</a:t>
            </a:r>
            <a:r>
              <a:rPr lang="en-US" sz="800" dirty="0"/>
              <a:t> The research aims to study the work of a system that converts the relative humidity in the air into fresh water suitable for drinking and free of impurities, which is the appropriate way to solve the problem of the lack of fresh water in the world, especially in the Syrian </a:t>
            </a:r>
            <a:r>
              <a:rPr lang="en-US" sz="800" dirty="0" err="1"/>
              <a:t>Badia</a:t>
            </a:r>
            <a:r>
              <a:rPr lang="en-US" sz="800" dirty="0"/>
              <a:t>, being a remote area that is difficult to deliver fresh water to, and there is an urgent need to deliver drinking water to some Military and civilian areas in the Syrian </a:t>
            </a:r>
            <a:r>
              <a:rPr lang="en-US" sz="800" dirty="0" err="1"/>
              <a:t>Badia</a:t>
            </a:r>
            <a:r>
              <a:rPr lang="en-US" sz="800" dirty="0"/>
              <a:t>.</a:t>
            </a:r>
          </a:p>
          <a:p>
            <a:r>
              <a:rPr lang="en-US" sz="800" b="1" dirty="0"/>
              <a:t>Materials and Methods: </a:t>
            </a:r>
            <a:r>
              <a:rPr lang="en-US" sz="800" dirty="0"/>
              <a:t>A system was used to generate water from the air, and devices for measuring humidity, temperature, and the amount of water produced during a whole year. This system was tested in the climatic conditions of the Syrian desert and reverse engineered to build a similar system, but with new climatic conditions, and the development of the system by building a portable solar energy system that secures the electrical energy necessary for the system to work.</a:t>
            </a:r>
          </a:p>
          <a:p>
            <a:r>
              <a:rPr lang="en-US" sz="800" b="1" dirty="0"/>
              <a:t>Practical Results: </a:t>
            </a:r>
            <a:r>
              <a:rPr lang="en-US" sz="800" dirty="0"/>
              <a:t>The mechanism of the system's work was studied according to the climatic conditions in Syria and at low rates of relative humidity and temperature to produce potable water and increase the production quantity when the air humidity is high, and to test the effectiveness of the system in changing working conditions.</a:t>
            </a:r>
          </a:p>
          <a:p>
            <a:r>
              <a:rPr lang="en-US" sz="800" dirty="0"/>
              <a:t>An electric power source has been secured to operate the system through a movable solar electric power system, so that the system becomes an integrated self-feeding system that serves these areas and provides drinking water an ongoing basis.</a:t>
            </a:r>
          </a:p>
          <a:p>
            <a:r>
              <a:rPr lang="en-US" sz="800" b="1" dirty="0"/>
              <a:t>Conclusions: </a:t>
            </a:r>
            <a:r>
              <a:rPr lang="en-US" sz="800" dirty="0"/>
              <a:t>This system can be adopted to produce potable water at a rate of 30 liters per day in the worst weather conditions</a:t>
            </a:r>
          </a:p>
          <a:p>
            <a:r>
              <a:rPr lang="en-US" sz="800" b="1" dirty="0"/>
              <a:t>Key words:</a:t>
            </a:r>
            <a:r>
              <a:rPr lang="en-US" sz="800" dirty="0"/>
              <a:t> Relative humidity, drinkable, impurities, system effectiveness, Syrian </a:t>
            </a:r>
            <a:r>
              <a:rPr lang="en-US" sz="800" dirty="0" err="1"/>
              <a:t>Badia</a:t>
            </a:r>
            <a:r>
              <a:rPr lang="en-US" sz="800" dirty="0"/>
              <a:t>, Climatic conditions, solar energy, self-feeding.</a:t>
            </a:r>
          </a:p>
          <a:p>
            <a:endParaRPr lang="en-US" sz="800" dirty="0"/>
          </a:p>
        </p:txBody>
      </p:sp>
    </p:spTree>
    <p:extLst>
      <p:ext uri="{BB962C8B-B14F-4D97-AF65-F5344CB8AC3E}">
        <p14:creationId xmlns:p14="http://schemas.microsoft.com/office/powerpoint/2010/main" val="1089152755"/>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659</Words>
  <Application>Microsoft Office PowerPoint</Application>
  <PresentationFormat>A4 Paper (210x297 mm)</PresentationFormat>
  <Paragraphs>25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Bahij TheSansArabic Plain</vt:lpstr>
      <vt:lpstr>Bahij TheSansArabic Bold</vt:lpstr>
      <vt:lpstr>Arial</vt:lpstr>
      <vt:lpstr>Calibri</vt:lpstr>
      <vt:lpstr>Office Theme</vt:lpstr>
      <vt:lpstr>PowerPoint Presentation</vt:lpstr>
      <vt:lpstr>PowerPoint Presentation</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ASUS</cp:lastModifiedBy>
  <cp:revision>18</cp:revision>
  <dcterms:created xsi:type="dcterms:W3CDTF">2023-01-13T19:11:45Z</dcterms:created>
  <dcterms:modified xsi:type="dcterms:W3CDTF">2023-09-20T20:21:25Z</dcterms:modified>
</cp:coreProperties>
</file>